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3" r:id="rId4"/>
    <p:sldId id="264" r:id="rId5"/>
    <p:sldId id="266" r:id="rId6"/>
    <p:sldId id="267" r:id="rId7"/>
    <p:sldId id="268" r:id="rId8"/>
    <p:sldId id="269" r:id="rId9"/>
    <p:sldId id="271" r:id="rId10"/>
    <p:sldId id="270" r:id="rId11"/>
    <p:sldId id="272" r:id="rId12"/>
    <p:sldId id="273"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C0BC-5E1A-4642-9B2B-AF54AB07AB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EAE8FD-7B64-444D-8505-83E6FEE6B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9A5ED-351C-D64B-9C90-E9D170454C3E}"/>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D8B6417F-6717-204F-926D-104BE4D2D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439EC-0053-484E-8335-F5750C479E0B}"/>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134916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EFB2-E09B-A34D-815B-FE2E0B06F8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A3F5C8-23F7-1D4C-A849-48ABBADD8C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ECE2D-974D-CB41-B382-C47847AA986F}"/>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748B0746-6615-5547-8BC4-D0E42138A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19832-739F-834E-9A3E-E41CB3699C7A}"/>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3399997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E28CEC-FF42-C745-9F90-9D531E8D59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7F9C42-FD9C-D646-964D-A4C604988E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886E4-7E97-C649-ABE0-0DB31A45AA4A}"/>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FA721354-59E4-1A44-88FF-1546C8645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9CA2C-3CD5-A746-AD87-714E21A7D8D0}"/>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103039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83A9-AD3B-9B4F-8AA8-5C2F76C7D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AB224-4BEA-C24D-8290-40D5E8629A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9D09F-EE0C-0D48-B089-E3443BAB91A1}"/>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EE095149-1D8C-B040-BC00-48E706E32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30BB6-96F6-094B-A9FE-DAE23A91BBC3}"/>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161370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ED2D-47FE-E946-9C56-A1C741CF3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E6193F-59F7-A449-A768-EA990704A9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42274C-2513-9A4B-A75C-BEB7F0B3F482}"/>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7C2A463E-D91F-A64D-A6C8-E5B85D2DE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32393-01ED-5B4E-9642-1737511ACCF8}"/>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353812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152B-7C57-9A41-B12E-F185C2EC94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507E8-AE81-E64E-B302-CA4B376AE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6D5AED-C8BF-114C-A20B-6B732ADB0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5CB009-2FEF-1645-90D4-39126A80EC6E}"/>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6" name="Footer Placeholder 5">
            <a:extLst>
              <a:ext uri="{FF2B5EF4-FFF2-40B4-BE49-F238E27FC236}">
                <a16:creationId xmlns:a16="http://schemas.microsoft.com/office/drawing/2014/main" id="{E79657F1-65B1-9443-9AD0-3D486FA7E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38A2B-7B61-3346-A6CF-F748B2D9C83B}"/>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214642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DD40-C6B6-A946-8568-80EEEFBD1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CF95B-3E1B-9242-803C-25F0AEE52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3BF6D-FBE4-A44C-931E-8FFDC11F6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6A48E-24F2-3347-A692-7E795BE08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01A474-C82A-2440-A5CE-86C07D1A05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82C3AF-6C82-354B-B26D-93B3E96881B1}"/>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8" name="Footer Placeholder 7">
            <a:extLst>
              <a:ext uri="{FF2B5EF4-FFF2-40B4-BE49-F238E27FC236}">
                <a16:creationId xmlns:a16="http://schemas.microsoft.com/office/drawing/2014/main" id="{9F3380C4-C68F-4C47-A698-5BE9E6312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EBB585-EFF4-2C4D-AEFE-E203F1EB218A}"/>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254532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76EB-C153-014F-9C8A-BBC0E8F5C8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B8163-D3F7-F645-BE51-7651DEA1BFC3}"/>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4" name="Footer Placeholder 3">
            <a:extLst>
              <a:ext uri="{FF2B5EF4-FFF2-40B4-BE49-F238E27FC236}">
                <a16:creationId xmlns:a16="http://schemas.microsoft.com/office/drawing/2014/main" id="{C61E4C11-D536-6D43-BAF7-17139485FF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23E434-AE2B-AB40-B75B-9AF47A9DD498}"/>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312075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15485-EF34-4E46-AC18-84512E6631B7}"/>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3" name="Footer Placeholder 2">
            <a:extLst>
              <a:ext uri="{FF2B5EF4-FFF2-40B4-BE49-F238E27FC236}">
                <a16:creationId xmlns:a16="http://schemas.microsoft.com/office/drawing/2014/main" id="{4B233281-3300-1347-AA6E-7B8DF6A050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827F23-FCDA-8A4D-8DC1-B9D73DC4591E}"/>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22393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BE01-ECDD-B543-9CAD-35EC9F0B0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0E3D9D-2093-7E42-B07B-0F4400544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D6CC0-11F3-D74E-8065-4A2E54977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0A83F-2158-1942-BB6C-6F0D79B44827}"/>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6" name="Footer Placeholder 5">
            <a:extLst>
              <a:ext uri="{FF2B5EF4-FFF2-40B4-BE49-F238E27FC236}">
                <a16:creationId xmlns:a16="http://schemas.microsoft.com/office/drawing/2014/main" id="{299AEBC9-EC96-EA47-95D6-F196F0A89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1D0F4-99ED-444A-8002-E0F7109E0E0F}"/>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1560283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8F38-1FB4-F743-9154-91CA2F0B3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E3C2B3-C1F2-794E-902B-36773A609E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2AA95A-FBFB-9741-8F49-E35233DDC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0EDCD2-34AC-4E4A-8D43-3A0C792A4AF0}"/>
              </a:ext>
            </a:extLst>
          </p:cNvPr>
          <p:cNvSpPr>
            <a:spLocks noGrp="1"/>
          </p:cNvSpPr>
          <p:nvPr>
            <p:ph type="dt" sz="half" idx="10"/>
          </p:nvPr>
        </p:nvSpPr>
        <p:spPr/>
        <p:txBody>
          <a:bodyPr/>
          <a:lstStyle/>
          <a:p>
            <a:fld id="{02F5D8EA-FE7F-B14D-9B35-F000F239F3F9}" type="datetimeFigureOut">
              <a:rPr lang="en-US" smtClean="0"/>
              <a:t>8/25/19</a:t>
            </a:fld>
            <a:endParaRPr lang="en-US"/>
          </a:p>
        </p:txBody>
      </p:sp>
      <p:sp>
        <p:nvSpPr>
          <p:cNvPr id="6" name="Footer Placeholder 5">
            <a:extLst>
              <a:ext uri="{FF2B5EF4-FFF2-40B4-BE49-F238E27FC236}">
                <a16:creationId xmlns:a16="http://schemas.microsoft.com/office/drawing/2014/main" id="{C0ADB377-47A8-8F47-86B3-794BAD24F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621CE-A54E-8C4B-9C22-F90A83C36059}"/>
              </a:ext>
            </a:extLst>
          </p:cNvPr>
          <p:cNvSpPr>
            <a:spLocks noGrp="1"/>
          </p:cNvSpPr>
          <p:nvPr>
            <p:ph type="sldNum" sz="quarter" idx="12"/>
          </p:nvPr>
        </p:nvSpPr>
        <p:spPr/>
        <p:txBody>
          <a:bodyPr/>
          <a:lstStyle/>
          <a:p>
            <a:fld id="{28ACDA6F-5ABA-EE45-AAB4-82F264A8EEF4}" type="slidenum">
              <a:rPr lang="en-US" smtClean="0"/>
              <a:t>‹#›</a:t>
            </a:fld>
            <a:endParaRPr lang="en-US"/>
          </a:p>
        </p:txBody>
      </p:sp>
    </p:spTree>
    <p:extLst>
      <p:ext uri="{BB962C8B-B14F-4D97-AF65-F5344CB8AC3E}">
        <p14:creationId xmlns:p14="http://schemas.microsoft.com/office/powerpoint/2010/main" val="18296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0DFC2-A334-2F4E-819A-669592FC0A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A9E3E2-CD22-9940-B282-69755AE13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A3CFC-FF4B-864C-A52E-6DB14BC7B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D8EA-FE7F-B14D-9B35-F000F239F3F9}" type="datetimeFigureOut">
              <a:rPr lang="en-US" smtClean="0"/>
              <a:t>8/25/19</a:t>
            </a:fld>
            <a:endParaRPr lang="en-US"/>
          </a:p>
        </p:txBody>
      </p:sp>
      <p:sp>
        <p:nvSpPr>
          <p:cNvPr id="5" name="Footer Placeholder 4">
            <a:extLst>
              <a:ext uri="{FF2B5EF4-FFF2-40B4-BE49-F238E27FC236}">
                <a16:creationId xmlns:a16="http://schemas.microsoft.com/office/drawing/2014/main" id="{58E4AC6E-D0A1-CB4D-958D-DDC42C6A8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E9BA34-5DD9-1042-8BE2-5CC3A6F9F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CDA6F-5ABA-EE45-AAB4-82F264A8EEF4}" type="slidenum">
              <a:rPr lang="en-US" smtClean="0"/>
              <a:t>‹#›</a:t>
            </a:fld>
            <a:endParaRPr lang="en-US"/>
          </a:p>
        </p:txBody>
      </p:sp>
    </p:spTree>
    <p:extLst>
      <p:ext uri="{BB962C8B-B14F-4D97-AF65-F5344CB8AC3E}">
        <p14:creationId xmlns:p14="http://schemas.microsoft.com/office/powerpoint/2010/main" val="1295633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9532FB-2007-D242-A76C-44D4D79E0788}"/>
              </a:ext>
            </a:extLst>
          </p:cNvPr>
          <p:cNvSpPr>
            <a:spLocks noGrp="1"/>
          </p:cNvSpPr>
          <p:nvPr>
            <p:ph type="subTitle" idx="1"/>
          </p:nvPr>
        </p:nvSpPr>
        <p:spPr>
          <a:xfrm>
            <a:off x="1524000" y="576197"/>
            <a:ext cx="9144000" cy="4681603"/>
          </a:xfrm>
        </p:spPr>
        <p:txBody>
          <a:bodyPr>
            <a:normAutofit/>
          </a:bodyPr>
          <a:lstStyle/>
          <a:p>
            <a:endParaRPr lang="en-US" sz="3600" dirty="0"/>
          </a:p>
          <a:p>
            <a:endParaRPr lang="en-US" sz="3600" dirty="0"/>
          </a:p>
          <a:p>
            <a:r>
              <a:rPr lang="en-US" sz="4800" dirty="0"/>
              <a:t>Capstone Project</a:t>
            </a:r>
          </a:p>
          <a:p>
            <a:endParaRPr lang="en-US" sz="3600" dirty="0"/>
          </a:p>
          <a:p>
            <a:r>
              <a:rPr lang="en-US" sz="3600" dirty="0"/>
              <a:t>Coursera IBM Data Science Certification</a:t>
            </a:r>
          </a:p>
          <a:p>
            <a:endParaRPr lang="en-US" sz="3600" dirty="0"/>
          </a:p>
          <a:p>
            <a:r>
              <a:rPr lang="en-US" sz="3600" dirty="0"/>
              <a:t>Tarun Kumar</a:t>
            </a:r>
          </a:p>
        </p:txBody>
      </p:sp>
    </p:spTree>
    <p:extLst>
      <p:ext uri="{BB962C8B-B14F-4D97-AF65-F5344CB8AC3E}">
        <p14:creationId xmlns:p14="http://schemas.microsoft.com/office/powerpoint/2010/main" val="1356543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8639-BCBE-2A4E-95C0-D648BFA64EB7}"/>
              </a:ext>
            </a:extLst>
          </p:cNvPr>
          <p:cNvSpPr>
            <a:spLocks noGrp="1"/>
          </p:cNvSpPr>
          <p:nvPr>
            <p:ph type="title"/>
          </p:nvPr>
        </p:nvSpPr>
        <p:spPr/>
        <p:txBody>
          <a:bodyPr/>
          <a:lstStyle/>
          <a:p>
            <a:r>
              <a:rPr lang="en-US" dirty="0"/>
              <a:t>Manhattan Apartment for rent with venues cluster </a:t>
            </a:r>
          </a:p>
        </p:txBody>
      </p:sp>
      <p:pic>
        <p:nvPicPr>
          <p:cNvPr id="4" name="Content Placeholder 3">
            <a:extLst>
              <a:ext uri="{FF2B5EF4-FFF2-40B4-BE49-F238E27FC236}">
                <a16:creationId xmlns:a16="http://schemas.microsoft.com/office/drawing/2014/main" id="{EB6FACB5-8ED8-DE45-A7F0-367A89730F8B}"/>
              </a:ext>
            </a:extLst>
          </p:cNvPr>
          <p:cNvPicPr>
            <a:picLocks noGrp="1" noChangeAspect="1"/>
          </p:cNvPicPr>
          <p:nvPr>
            <p:ph idx="1"/>
          </p:nvPr>
        </p:nvPicPr>
        <p:blipFill>
          <a:blip r:embed="rId2"/>
          <a:stretch>
            <a:fillRect/>
          </a:stretch>
        </p:blipFill>
        <p:spPr>
          <a:xfrm>
            <a:off x="725727" y="2091847"/>
            <a:ext cx="5387355" cy="3721481"/>
          </a:xfrm>
          <a:prstGeom prst="rect">
            <a:avLst/>
          </a:prstGeom>
        </p:spPr>
      </p:pic>
      <p:pic>
        <p:nvPicPr>
          <p:cNvPr id="5" name="Picture 4">
            <a:extLst>
              <a:ext uri="{FF2B5EF4-FFF2-40B4-BE49-F238E27FC236}">
                <a16:creationId xmlns:a16="http://schemas.microsoft.com/office/drawing/2014/main" id="{98112B19-5C3C-F741-A986-7436F1F44EF6}"/>
              </a:ext>
            </a:extLst>
          </p:cNvPr>
          <p:cNvPicPr>
            <a:picLocks noChangeAspect="1"/>
          </p:cNvPicPr>
          <p:nvPr/>
        </p:nvPicPr>
        <p:blipFill>
          <a:blip r:embed="rId3"/>
          <a:stretch>
            <a:fillRect/>
          </a:stretch>
        </p:blipFill>
        <p:spPr>
          <a:xfrm>
            <a:off x="6313118" y="2091848"/>
            <a:ext cx="5387355" cy="3691186"/>
          </a:xfrm>
          <a:prstGeom prst="rect">
            <a:avLst/>
          </a:prstGeom>
        </p:spPr>
      </p:pic>
    </p:spTree>
    <p:extLst>
      <p:ext uri="{BB962C8B-B14F-4D97-AF65-F5344CB8AC3E}">
        <p14:creationId xmlns:p14="http://schemas.microsoft.com/office/powerpoint/2010/main" val="313955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1121-0D29-F345-AAF0-1652CCC9B379}"/>
              </a:ext>
            </a:extLst>
          </p:cNvPr>
          <p:cNvSpPr>
            <a:spLocks noGrp="1"/>
          </p:cNvSpPr>
          <p:nvPr>
            <p:ph type="title"/>
          </p:nvPr>
        </p:nvSpPr>
        <p:spPr>
          <a:xfrm>
            <a:off x="838200" y="365126"/>
            <a:ext cx="10515600" cy="812322"/>
          </a:xfrm>
        </p:spPr>
        <p:txBody>
          <a:bodyPr>
            <a:normAutofit fontScale="90000"/>
          </a:bodyPr>
          <a:lstStyle/>
          <a:p>
            <a:r>
              <a:rPr lang="en-US" dirty="0"/>
              <a:t>Manhattan metro station &amp; rental  apartments</a:t>
            </a:r>
          </a:p>
        </p:txBody>
      </p:sp>
      <p:pic>
        <p:nvPicPr>
          <p:cNvPr id="4" name="Content Placeholder 3">
            <a:extLst>
              <a:ext uri="{FF2B5EF4-FFF2-40B4-BE49-F238E27FC236}">
                <a16:creationId xmlns:a16="http://schemas.microsoft.com/office/drawing/2014/main" id="{77465374-5993-FC4E-A8CD-42ED82577F1B}"/>
              </a:ext>
            </a:extLst>
          </p:cNvPr>
          <p:cNvPicPr>
            <a:picLocks noGrp="1" noChangeAspect="1"/>
          </p:cNvPicPr>
          <p:nvPr>
            <p:ph idx="1"/>
          </p:nvPr>
        </p:nvPicPr>
        <p:blipFill>
          <a:blip r:embed="rId2"/>
          <a:stretch>
            <a:fillRect/>
          </a:stretch>
        </p:blipFill>
        <p:spPr>
          <a:xfrm>
            <a:off x="532616" y="1987072"/>
            <a:ext cx="4838700" cy="4187826"/>
          </a:xfrm>
          <a:prstGeom prst="rect">
            <a:avLst/>
          </a:prstGeom>
        </p:spPr>
      </p:pic>
      <p:pic>
        <p:nvPicPr>
          <p:cNvPr id="5" name="Picture 4">
            <a:extLst>
              <a:ext uri="{FF2B5EF4-FFF2-40B4-BE49-F238E27FC236}">
                <a16:creationId xmlns:a16="http://schemas.microsoft.com/office/drawing/2014/main" id="{FAACFA43-716B-8046-8AF8-B9FD8F1905B3}"/>
              </a:ext>
            </a:extLst>
          </p:cNvPr>
          <p:cNvPicPr>
            <a:picLocks noChangeAspect="1"/>
          </p:cNvPicPr>
          <p:nvPr/>
        </p:nvPicPr>
        <p:blipFill>
          <a:blip r:embed="rId3"/>
          <a:stretch>
            <a:fillRect/>
          </a:stretch>
        </p:blipFill>
        <p:spPr>
          <a:xfrm>
            <a:off x="5999184" y="2150365"/>
            <a:ext cx="5905500" cy="4024533"/>
          </a:xfrm>
          <a:prstGeom prst="rect">
            <a:avLst/>
          </a:prstGeom>
        </p:spPr>
      </p:pic>
      <p:sp>
        <p:nvSpPr>
          <p:cNvPr id="6" name="TextBox 5">
            <a:extLst>
              <a:ext uri="{FF2B5EF4-FFF2-40B4-BE49-F238E27FC236}">
                <a16:creationId xmlns:a16="http://schemas.microsoft.com/office/drawing/2014/main" id="{858F765C-37FB-DD4E-BCE7-4A37D7D01B6A}"/>
              </a:ext>
            </a:extLst>
          </p:cNvPr>
          <p:cNvSpPr txBox="1"/>
          <p:nvPr/>
        </p:nvSpPr>
        <p:spPr>
          <a:xfrm>
            <a:off x="6028633" y="1340741"/>
            <a:ext cx="3578830" cy="646331"/>
          </a:xfrm>
          <a:prstGeom prst="rect">
            <a:avLst/>
          </a:prstGeom>
          <a:noFill/>
        </p:spPr>
        <p:txBody>
          <a:bodyPr wrap="square" rtlCol="0">
            <a:spAutoFit/>
          </a:bodyPr>
          <a:lstStyle/>
          <a:p>
            <a:pPr marL="285750" indent="-285750">
              <a:buFont typeface="Wingdings" pitchFamily="2" charset="2"/>
              <a:buChar char="v"/>
            </a:pPr>
            <a:r>
              <a:rPr lang="en-US" dirty="0">
                <a:solidFill>
                  <a:srgbClr val="FF0000"/>
                </a:solidFill>
              </a:rPr>
              <a:t>Red</a:t>
            </a:r>
            <a:r>
              <a:rPr lang="en-US" dirty="0"/>
              <a:t> dot –Metro station</a:t>
            </a:r>
          </a:p>
          <a:p>
            <a:pPr marL="285750" indent="-285750">
              <a:buFont typeface="Wingdings" pitchFamily="2" charset="2"/>
              <a:buChar char="v"/>
            </a:pPr>
            <a:r>
              <a:rPr lang="en-US" dirty="0">
                <a:solidFill>
                  <a:srgbClr val="0070C0"/>
                </a:solidFill>
              </a:rPr>
              <a:t>Blue</a:t>
            </a:r>
            <a:r>
              <a:rPr lang="en-US" dirty="0"/>
              <a:t> dot –Apartment for rent</a:t>
            </a:r>
          </a:p>
        </p:txBody>
      </p:sp>
    </p:spTree>
    <p:extLst>
      <p:ext uri="{BB962C8B-B14F-4D97-AF65-F5344CB8AC3E}">
        <p14:creationId xmlns:p14="http://schemas.microsoft.com/office/powerpoint/2010/main" val="3944116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DA50-1428-BA46-8232-2120DBF2BED1}"/>
              </a:ext>
            </a:extLst>
          </p:cNvPr>
          <p:cNvSpPr>
            <a:spLocks noGrp="1"/>
          </p:cNvSpPr>
          <p:nvPr>
            <p:ph type="title"/>
          </p:nvPr>
        </p:nvSpPr>
        <p:spPr>
          <a:xfrm>
            <a:off x="739036" y="365125"/>
            <a:ext cx="10614764" cy="1325563"/>
          </a:xfrm>
        </p:spPr>
        <p:txBody>
          <a:bodyPr>
            <a:noAutofit/>
          </a:bodyPr>
          <a:lstStyle/>
          <a:p>
            <a:br>
              <a:rPr lang="en-US" sz="2000" dirty="0"/>
            </a:br>
            <a:r>
              <a:rPr lang="en-US" sz="2000" dirty="0"/>
              <a:t>Selected Apartment on one map shows </a:t>
            </a:r>
            <a:br>
              <a:rPr lang="en-US" sz="2000" dirty="0"/>
            </a:br>
            <a:r>
              <a:rPr lang="en-US" sz="2000" dirty="0"/>
              <a:t>all information Apartments address, price, neighborhood, cluster of venues and metro station</a:t>
            </a:r>
            <a:br>
              <a:rPr lang="en-US" sz="2000" dirty="0"/>
            </a:br>
            <a:endParaRPr lang="en-US" sz="2000" dirty="0"/>
          </a:p>
        </p:txBody>
      </p:sp>
      <p:pic>
        <p:nvPicPr>
          <p:cNvPr id="4" name="Content Placeholder 3">
            <a:extLst>
              <a:ext uri="{FF2B5EF4-FFF2-40B4-BE49-F238E27FC236}">
                <a16:creationId xmlns:a16="http://schemas.microsoft.com/office/drawing/2014/main" id="{03A08622-9ABA-BA4A-BDAD-ECD0369D49CB}"/>
              </a:ext>
            </a:extLst>
          </p:cNvPr>
          <p:cNvPicPr>
            <a:picLocks noGrp="1" noChangeAspect="1"/>
          </p:cNvPicPr>
          <p:nvPr>
            <p:ph idx="1"/>
          </p:nvPr>
        </p:nvPicPr>
        <p:blipFill>
          <a:blip r:embed="rId2"/>
          <a:stretch>
            <a:fillRect/>
          </a:stretch>
        </p:blipFill>
        <p:spPr>
          <a:xfrm>
            <a:off x="838201" y="1690688"/>
            <a:ext cx="7278665" cy="4802187"/>
          </a:xfrm>
          <a:prstGeom prst="rect">
            <a:avLst/>
          </a:prstGeom>
          <a:ln>
            <a:solidFill>
              <a:schemeClr val="bg1"/>
            </a:solidFill>
          </a:ln>
        </p:spPr>
      </p:pic>
      <p:sp>
        <p:nvSpPr>
          <p:cNvPr id="35" name="Rectangle 34">
            <a:extLst>
              <a:ext uri="{FF2B5EF4-FFF2-40B4-BE49-F238E27FC236}">
                <a16:creationId xmlns:a16="http://schemas.microsoft.com/office/drawing/2014/main" id="{BDCB7EC9-950A-0D43-812A-DE73AEF1DC02}"/>
              </a:ext>
            </a:extLst>
          </p:cNvPr>
          <p:cNvSpPr/>
          <p:nvPr/>
        </p:nvSpPr>
        <p:spPr>
          <a:xfrm>
            <a:off x="8292230" y="2305254"/>
            <a:ext cx="3665951" cy="923330"/>
          </a:xfrm>
          <a:prstGeom prst="rect">
            <a:avLst/>
          </a:prstGeom>
        </p:spPr>
        <p:txBody>
          <a:bodyPr wrap="square">
            <a:spAutoFit/>
          </a:bodyPr>
          <a:lstStyle/>
          <a:p>
            <a:pPr marL="285750" indent="-285750">
              <a:buFont typeface="Wingdings" pitchFamily="2" charset="2"/>
              <a:buChar char="v"/>
            </a:pPr>
            <a:r>
              <a:rPr lang="en-US" dirty="0">
                <a:solidFill>
                  <a:srgbClr val="FF0000"/>
                </a:solidFill>
              </a:rPr>
              <a:t>Red</a:t>
            </a:r>
            <a:r>
              <a:rPr lang="en-US" dirty="0"/>
              <a:t> dot –Metro station</a:t>
            </a:r>
          </a:p>
          <a:p>
            <a:pPr marL="285750" indent="-285750">
              <a:buFont typeface="Wingdings" pitchFamily="2" charset="2"/>
              <a:buChar char="v"/>
            </a:pPr>
            <a:r>
              <a:rPr lang="en-US" dirty="0">
                <a:solidFill>
                  <a:srgbClr val="0070C0"/>
                </a:solidFill>
              </a:rPr>
              <a:t>Blue</a:t>
            </a:r>
            <a:r>
              <a:rPr lang="en-US" dirty="0"/>
              <a:t> dot –Apartment for rent</a:t>
            </a:r>
          </a:p>
          <a:p>
            <a:pPr marL="285750" indent="-285750">
              <a:buFont typeface="Wingdings" pitchFamily="2" charset="2"/>
              <a:buChar char="v"/>
            </a:pPr>
            <a:r>
              <a:rPr lang="en-US" dirty="0"/>
              <a:t>Bubbles – Cluster of Venues</a:t>
            </a:r>
          </a:p>
        </p:txBody>
      </p:sp>
      <p:sp>
        <p:nvSpPr>
          <p:cNvPr id="36" name="TextBox 35">
            <a:extLst>
              <a:ext uri="{FF2B5EF4-FFF2-40B4-BE49-F238E27FC236}">
                <a16:creationId xmlns:a16="http://schemas.microsoft.com/office/drawing/2014/main" id="{60B5EE76-699B-0F41-BC95-6D9835BE11AF}"/>
              </a:ext>
            </a:extLst>
          </p:cNvPr>
          <p:cNvSpPr txBox="1"/>
          <p:nvPr/>
        </p:nvSpPr>
        <p:spPr>
          <a:xfrm>
            <a:off x="8388319" y="4091781"/>
            <a:ext cx="3635547" cy="1754326"/>
          </a:xfrm>
          <a:prstGeom prst="rect">
            <a:avLst/>
          </a:prstGeom>
          <a:noFill/>
        </p:spPr>
        <p:txBody>
          <a:bodyPr wrap="none" rtlCol="0">
            <a:spAutoFit/>
          </a:bodyPr>
          <a:lstStyle/>
          <a:p>
            <a:pPr marL="285750" indent="-285750">
              <a:buFont typeface="Wingdings" pitchFamily="2" charset="2"/>
              <a:buChar char="v"/>
            </a:pPr>
            <a:r>
              <a:rPr lang="en-US" dirty="0"/>
              <a:t>Apartment selection can done by </a:t>
            </a:r>
          </a:p>
          <a:p>
            <a:r>
              <a:rPr lang="en-US" dirty="0"/>
              <a:t>Selecting the blue dot over all</a:t>
            </a:r>
          </a:p>
          <a:p>
            <a:r>
              <a:rPr lang="en-US" dirty="0"/>
              <a:t>Area of Manhattan to find suitable </a:t>
            </a:r>
          </a:p>
          <a:p>
            <a:r>
              <a:rPr lang="en-US" dirty="0"/>
              <a:t>Rental, selected apartment show</a:t>
            </a:r>
          </a:p>
          <a:p>
            <a:r>
              <a:rPr lang="en-US" dirty="0"/>
              <a:t>Higher rental which is above the</a:t>
            </a:r>
          </a:p>
          <a:p>
            <a:r>
              <a:rPr lang="en-US" dirty="0"/>
              <a:t>Budget.</a:t>
            </a:r>
          </a:p>
        </p:txBody>
      </p:sp>
    </p:spTree>
    <p:extLst>
      <p:ext uri="{BB962C8B-B14F-4D97-AF65-F5344CB8AC3E}">
        <p14:creationId xmlns:p14="http://schemas.microsoft.com/office/powerpoint/2010/main" val="281909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3856E-8FA6-F843-8FAA-8BF131C77A42}"/>
              </a:ext>
            </a:extLst>
          </p:cNvPr>
          <p:cNvSpPr>
            <a:spLocks noGrp="1"/>
          </p:cNvSpPr>
          <p:nvPr>
            <p:ph idx="1"/>
          </p:nvPr>
        </p:nvSpPr>
        <p:spPr>
          <a:xfrm>
            <a:off x="838200" y="313151"/>
            <a:ext cx="10515600" cy="5863812"/>
          </a:xfrm>
        </p:spPr>
        <p:txBody>
          <a:bodyPr>
            <a:normAutofit/>
          </a:bodyPr>
          <a:lstStyle/>
          <a:p>
            <a:pPr marL="0" indent="0">
              <a:buNone/>
            </a:pPr>
            <a:endParaRPr lang="en-US" sz="3200" dirty="0"/>
          </a:p>
          <a:p>
            <a:pPr marL="0" indent="0">
              <a:buNone/>
            </a:pPr>
            <a:r>
              <a:rPr lang="en-US" sz="3200" dirty="0"/>
              <a:t>4.Discussion &amp; Conclusion </a:t>
            </a:r>
          </a:p>
          <a:p>
            <a:pPr marL="0" indent="0">
              <a:buNone/>
            </a:pPr>
            <a:endParaRPr lang="en-US" sz="3200" dirty="0"/>
          </a:p>
          <a:p>
            <a:r>
              <a:rPr lang="en-US" sz="2400" dirty="0"/>
              <a:t>DISCUSSION:  Capstone project presented me a great opportunity to practice and apply the Data Science tools and methodologies learned. I have created a good project that I can present as an example to show my potential. I feel I have acquired a good starting point to become a professional Data Scientist and I will continue exploring to creating examples of practical cases.</a:t>
            </a:r>
          </a:p>
          <a:p>
            <a:r>
              <a:rPr lang="en-US" sz="2400" dirty="0"/>
              <a:t>CONCLUSIONS: This project has shown me a practical application to resolve a real situation that has impacting personal and financial impact using Data Science tools. The mapping with Folium is a very powerful technique to consolidate information and make the analysis and decision thoroughly and with confidence. I would recommend for use in similar situations. One must keep abreast of new tools for DS that continue to appear for application in several business fields.</a:t>
            </a:r>
          </a:p>
          <a:p>
            <a:pPr marL="0" indent="0">
              <a:buNone/>
            </a:pPr>
            <a:endParaRPr lang="en-US" dirty="0"/>
          </a:p>
        </p:txBody>
      </p:sp>
    </p:spTree>
    <p:extLst>
      <p:ext uri="{BB962C8B-B14F-4D97-AF65-F5344CB8AC3E}">
        <p14:creationId xmlns:p14="http://schemas.microsoft.com/office/powerpoint/2010/main" val="1043355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C224-1501-3A41-979A-44B0FC0895CF}"/>
              </a:ext>
            </a:extLst>
          </p:cNvPr>
          <p:cNvSpPr>
            <a:spLocks noGrp="1"/>
          </p:cNvSpPr>
          <p:nvPr>
            <p:ph type="title"/>
          </p:nvPr>
        </p:nvSpPr>
        <p:spPr>
          <a:xfrm>
            <a:off x="838200" y="2244029"/>
            <a:ext cx="10515600" cy="1325563"/>
          </a:xfrm>
        </p:spPr>
        <p:txBody>
          <a:bodyPr/>
          <a:lstStyle/>
          <a:p>
            <a:pPr algn="ctr"/>
            <a:r>
              <a:rPr lang="en-US" dirty="0"/>
              <a:t>Thank You</a:t>
            </a:r>
          </a:p>
        </p:txBody>
      </p:sp>
    </p:spTree>
    <p:extLst>
      <p:ext uri="{BB962C8B-B14F-4D97-AF65-F5344CB8AC3E}">
        <p14:creationId xmlns:p14="http://schemas.microsoft.com/office/powerpoint/2010/main" val="50574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E25C-67C7-2B45-B30E-EB72589CDBA2}"/>
              </a:ext>
            </a:extLst>
          </p:cNvPr>
          <p:cNvSpPr>
            <a:spLocks noGrp="1"/>
          </p:cNvSpPr>
          <p:nvPr>
            <p:ph type="title"/>
          </p:nvPr>
        </p:nvSpPr>
        <p:spPr>
          <a:xfrm>
            <a:off x="838200" y="365125"/>
            <a:ext cx="10515600" cy="574327"/>
          </a:xfrm>
        </p:spPr>
        <p:txBody>
          <a:bodyPr>
            <a:normAutofit fontScale="90000"/>
          </a:bodyPr>
          <a:lstStyle/>
          <a:p>
            <a:r>
              <a:rPr lang="en-US" dirty="0"/>
              <a:t>Content</a:t>
            </a:r>
          </a:p>
        </p:txBody>
      </p:sp>
      <p:sp>
        <p:nvSpPr>
          <p:cNvPr id="3" name="Content Placeholder 2">
            <a:extLst>
              <a:ext uri="{FF2B5EF4-FFF2-40B4-BE49-F238E27FC236}">
                <a16:creationId xmlns:a16="http://schemas.microsoft.com/office/drawing/2014/main" id="{86CD7A38-A4E8-E34E-8C57-4B82D95D6DEE}"/>
              </a:ext>
            </a:extLst>
          </p:cNvPr>
          <p:cNvSpPr>
            <a:spLocks noGrp="1"/>
          </p:cNvSpPr>
          <p:nvPr>
            <p:ph idx="1"/>
          </p:nvPr>
        </p:nvSpPr>
        <p:spPr>
          <a:xfrm>
            <a:off x="838200" y="939452"/>
            <a:ext cx="10515600" cy="5237511"/>
          </a:xfrm>
        </p:spPr>
        <p:txBody>
          <a:bodyPr/>
          <a:lstStyle/>
          <a:p>
            <a:pPr marL="514350" indent="-514350">
              <a:buAutoNum type="arabicPeriod"/>
            </a:pPr>
            <a:r>
              <a:rPr lang="en-US" dirty="0"/>
              <a:t>Introduction</a:t>
            </a:r>
          </a:p>
          <a:p>
            <a:pPr marL="514350" indent="-514350">
              <a:buAutoNum type="arabicPeriod"/>
            </a:pPr>
            <a:r>
              <a:rPr lang="en-US" dirty="0"/>
              <a:t>Data and Method section</a:t>
            </a:r>
          </a:p>
          <a:p>
            <a:pPr marL="514350" indent="-514350">
              <a:buAutoNum type="arabicPeriod"/>
            </a:pPr>
            <a:r>
              <a:rPr lang="en-US" dirty="0"/>
              <a:t>Execution and Result/output section</a:t>
            </a:r>
          </a:p>
          <a:p>
            <a:pPr marL="514350" indent="-514350">
              <a:buAutoNum type="arabicPeriod"/>
            </a:pPr>
            <a:r>
              <a:rPr lang="en-US" dirty="0"/>
              <a:t>Discussion &amp; Conclusion</a:t>
            </a:r>
          </a:p>
        </p:txBody>
      </p:sp>
    </p:spTree>
    <p:extLst>
      <p:ext uri="{BB962C8B-B14F-4D97-AF65-F5344CB8AC3E}">
        <p14:creationId xmlns:p14="http://schemas.microsoft.com/office/powerpoint/2010/main" val="258975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AE9B1-3321-3349-8A24-C3601671DA1E}"/>
              </a:ext>
            </a:extLst>
          </p:cNvPr>
          <p:cNvSpPr>
            <a:spLocks noGrp="1"/>
          </p:cNvSpPr>
          <p:nvPr>
            <p:ph idx="1"/>
          </p:nvPr>
        </p:nvSpPr>
        <p:spPr>
          <a:xfrm>
            <a:off x="838200" y="237995"/>
            <a:ext cx="10515600" cy="5938968"/>
          </a:xfrm>
        </p:spPr>
        <p:txBody>
          <a:bodyPr>
            <a:normAutofit fontScale="70000" lnSpcReduction="20000"/>
          </a:bodyPr>
          <a:lstStyle/>
          <a:p>
            <a:pPr marL="0" indent="0">
              <a:buNone/>
            </a:pPr>
            <a:endParaRPr lang="en-US" dirty="0"/>
          </a:p>
          <a:p>
            <a:pPr marL="0" indent="0">
              <a:buNone/>
            </a:pPr>
            <a:r>
              <a:rPr lang="en-US" dirty="0"/>
              <a:t>1.Introduction Section:</a:t>
            </a:r>
          </a:p>
          <a:p>
            <a:r>
              <a:rPr lang="en-US" dirty="0"/>
              <a:t>Description of the Problem and Background</a:t>
            </a:r>
          </a:p>
          <a:p>
            <a:pPr marL="0" indent="0">
              <a:buNone/>
            </a:pPr>
            <a:r>
              <a:rPr lang="en-US" dirty="0"/>
              <a:t>       I am a IT Professional pursuing data science course from Coursera. I have been looking for an opportunity to work as Data scientist for analytic company based in New York.</a:t>
            </a:r>
            <a:br>
              <a:rPr lang="en-US" dirty="0"/>
            </a:br>
            <a:r>
              <a:rPr lang="en-US" dirty="0"/>
              <a:t>Problem Statement : How can I find a convenient and less affordable place in New York with all amenities, I like to use and apply the tools and analytic technique which learned during the course for data science. In order to make a comparison and evaluation of the rental options in New York, I am considering city Manhattan in New York.</a:t>
            </a:r>
          </a:p>
          <a:p>
            <a:r>
              <a:rPr lang="en-US" dirty="0"/>
              <a:t>Business Problem: The challenge is to find a suitable apartment for rent in NY that complies with the demands on location, price and venues.</a:t>
            </a:r>
          </a:p>
          <a:p>
            <a:pPr marL="0" indent="0">
              <a:buNone/>
            </a:pPr>
            <a:r>
              <a:rPr lang="en-US" dirty="0"/>
              <a:t>     How to find an apartment/house for rent in Manhattan. Below are criteria.</a:t>
            </a:r>
          </a:p>
          <a:p>
            <a:pPr marL="0" indent="0">
              <a:buNone/>
            </a:pPr>
            <a:r>
              <a:rPr lang="en-US" dirty="0"/>
              <a:t>     1.Studio  or one-two bedroom apartment.</a:t>
            </a:r>
          </a:p>
          <a:p>
            <a:pPr marL="0" indent="0">
              <a:buNone/>
            </a:pPr>
            <a:r>
              <a:rPr lang="en-US" dirty="0"/>
              <a:t>     2.Near to metro station(2 km) radius.</a:t>
            </a:r>
          </a:p>
          <a:p>
            <a:pPr marL="0" indent="0">
              <a:buNone/>
            </a:pPr>
            <a:r>
              <a:rPr lang="en-US" dirty="0"/>
              <a:t>     3.Rent $2,500-4,000 per month.</a:t>
            </a:r>
          </a:p>
          <a:p>
            <a:pPr marL="0" indent="0">
              <a:buNone/>
            </a:pPr>
            <a:r>
              <a:rPr lang="en-US" dirty="0"/>
              <a:t>     4.Food, coffee shops, restaurants Asian Thai, wine stores, gym, shopping and Health Clinic.</a:t>
            </a:r>
          </a:p>
          <a:p>
            <a:r>
              <a:rPr lang="en-US" dirty="0"/>
              <a:t>Audience: This is a common challenge with valid questions for anyone moving to large city like New York in US. The same methodology can be applied in accordance to demands as applicable. This case is also applicable for anyone interested in exploring city in other country like Europe and Asia. This can be used as practice skills for data scientist.</a:t>
            </a:r>
          </a:p>
          <a:p>
            <a:pPr marL="0" indent="0">
              <a:buNone/>
            </a:pPr>
            <a:endParaRPr lang="en-US" dirty="0"/>
          </a:p>
        </p:txBody>
      </p:sp>
    </p:spTree>
    <p:extLst>
      <p:ext uri="{BB962C8B-B14F-4D97-AF65-F5344CB8AC3E}">
        <p14:creationId xmlns:p14="http://schemas.microsoft.com/office/powerpoint/2010/main" val="428676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DC3D5-33ED-6D4A-ABDC-9488108F1DBC}"/>
              </a:ext>
            </a:extLst>
          </p:cNvPr>
          <p:cNvSpPr>
            <a:spLocks noGrp="1"/>
          </p:cNvSpPr>
          <p:nvPr>
            <p:ph idx="1"/>
          </p:nvPr>
        </p:nvSpPr>
        <p:spPr>
          <a:xfrm>
            <a:off x="838200" y="200416"/>
            <a:ext cx="10515600" cy="5976547"/>
          </a:xfrm>
        </p:spPr>
        <p:txBody>
          <a:bodyPr>
            <a:normAutofit fontScale="55000" lnSpcReduction="20000"/>
          </a:bodyPr>
          <a:lstStyle/>
          <a:p>
            <a:pPr marL="0" indent="0">
              <a:buNone/>
            </a:pPr>
            <a:endParaRPr lang="en-US" dirty="0"/>
          </a:p>
          <a:p>
            <a:pPr marL="0" indent="0">
              <a:buNone/>
            </a:pPr>
            <a:endParaRPr lang="en-US" dirty="0"/>
          </a:p>
          <a:p>
            <a:pPr marL="0" indent="0">
              <a:buNone/>
            </a:pPr>
            <a:r>
              <a:rPr lang="en-US" dirty="0"/>
              <a:t>2.DATA AND METHOD SECTION:</a:t>
            </a:r>
          </a:p>
          <a:p>
            <a:r>
              <a:rPr lang="en-US" dirty="0"/>
              <a:t>Description of the data and its sources that will be used to solve the problem</a:t>
            </a:r>
          </a:p>
          <a:p>
            <a:r>
              <a:rPr lang="en-US" dirty="0"/>
              <a:t>Description of the Data: The following data is required to answer the issues of the problem:</a:t>
            </a:r>
          </a:p>
          <a:p>
            <a:r>
              <a:rPr lang="en-US" dirty="0"/>
              <a:t>List of Boroughs and neighborhoods of Manhattan with their geodata including latitude and longitude.</a:t>
            </a:r>
          </a:p>
          <a:p>
            <a:r>
              <a:rPr lang="en-US" dirty="0"/>
              <a:t>List of metro stations in Manhattan with their address.</a:t>
            </a:r>
          </a:p>
          <a:p>
            <a:r>
              <a:rPr lang="en-US" dirty="0"/>
              <a:t>List of apartments for rent in Manhattan area with their addresses and price range with additional information, such number of beds, etc.</a:t>
            </a:r>
          </a:p>
          <a:p>
            <a:r>
              <a:rPr lang="en-US" dirty="0"/>
              <a:t>List of Venues for each Manhattan neighborhood</a:t>
            </a:r>
          </a:p>
          <a:p>
            <a:r>
              <a:rPr lang="en-US" dirty="0"/>
              <a:t>List of Venues for metro stations.</a:t>
            </a:r>
          </a:p>
          <a:p>
            <a:r>
              <a:rPr lang="en-US" b="1" dirty="0"/>
              <a:t>Method to solve:</a:t>
            </a:r>
          </a:p>
          <a:p>
            <a:r>
              <a:rPr lang="en-US" dirty="0"/>
              <a:t>How the data will be used to solve the problem The data will be used as follows:</a:t>
            </a:r>
          </a:p>
          <a:p>
            <a:r>
              <a:rPr lang="en-US" dirty="0"/>
              <a:t>Use Foursquare and </a:t>
            </a:r>
            <a:r>
              <a:rPr lang="en-US" dirty="0" err="1"/>
              <a:t>geopy</a:t>
            </a:r>
            <a:r>
              <a:rPr lang="en-US" dirty="0"/>
              <a:t> data to map top 20 venues for all Manhattan neighborhoods and cluster in groups.</a:t>
            </a:r>
          </a:p>
          <a:p>
            <a:r>
              <a:rPr lang="en-US" dirty="0"/>
              <a:t>Use foursquare and </a:t>
            </a:r>
            <a:r>
              <a:rPr lang="en-US" dirty="0" err="1"/>
              <a:t>geopy</a:t>
            </a:r>
            <a:r>
              <a:rPr lang="en-US" dirty="0"/>
              <a:t> data to map the location of metro stations, with clustered map which will be able to identify the venues and amenities near each metro station.</a:t>
            </a:r>
          </a:p>
          <a:p>
            <a:r>
              <a:rPr lang="en-US" dirty="0"/>
              <a:t>Use Foursquare and </a:t>
            </a:r>
            <a:r>
              <a:rPr lang="en-US" dirty="0" err="1"/>
              <a:t>geopy</a:t>
            </a:r>
            <a:r>
              <a:rPr lang="en-US" dirty="0"/>
              <a:t> data to map the location of rental places, in some form, linked to the near metro stations.</a:t>
            </a:r>
          </a:p>
          <a:p>
            <a:r>
              <a:rPr lang="en-US" dirty="0"/>
              <a:t>create a map that depicts, for instance, the average rental price, around a radius of 2 km near each metro stations.</a:t>
            </a:r>
          </a:p>
          <a:p>
            <a:r>
              <a:rPr lang="en-US" dirty="0"/>
              <a:t>I will be able to quickly point out the popups to know the relative price per metro station area. Addresses from rental locations will be converted to geodata( latitude , longitude) using </a:t>
            </a:r>
            <a:r>
              <a:rPr lang="en-US" dirty="0" err="1"/>
              <a:t>Geopy</a:t>
            </a:r>
            <a:r>
              <a:rPr lang="en-US" dirty="0"/>
              <a:t>-distance.</a:t>
            </a:r>
          </a:p>
          <a:p>
            <a:r>
              <a:rPr lang="en-US" dirty="0"/>
              <a:t>Data will be searched in open data sources if available, from real estate sites if open to reading, libraries or other government agencies, etc.</a:t>
            </a:r>
          </a:p>
          <a:p>
            <a:pPr marL="0" indent="0">
              <a:buNone/>
            </a:pPr>
            <a:endParaRPr lang="en-US" dirty="0"/>
          </a:p>
        </p:txBody>
      </p:sp>
    </p:spTree>
    <p:extLst>
      <p:ext uri="{BB962C8B-B14F-4D97-AF65-F5344CB8AC3E}">
        <p14:creationId xmlns:p14="http://schemas.microsoft.com/office/powerpoint/2010/main" val="84378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D7EE-1BCF-424B-82AD-6D786EE457E6}"/>
              </a:ext>
            </a:extLst>
          </p:cNvPr>
          <p:cNvSpPr>
            <a:spLocks noGrp="1"/>
          </p:cNvSpPr>
          <p:nvPr>
            <p:ph type="title"/>
          </p:nvPr>
        </p:nvSpPr>
        <p:spPr>
          <a:xfrm>
            <a:off x="838200" y="2532128"/>
            <a:ext cx="10515600" cy="1325563"/>
          </a:xfrm>
        </p:spPr>
        <p:txBody>
          <a:bodyPr/>
          <a:lstStyle/>
          <a:p>
            <a:r>
              <a:rPr lang="en-US" dirty="0"/>
              <a:t>3. Execution and Result/output</a:t>
            </a:r>
          </a:p>
        </p:txBody>
      </p:sp>
    </p:spTree>
    <p:extLst>
      <p:ext uri="{BB962C8B-B14F-4D97-AF65-F5344CB8AC3E}">
        <p14:creationId xmlns:p14="http://schemas.microsoft.com/office/powerpoint/2010/main" val="65850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9DE8-3594-D64A-B667-5BA0F5FD0E8A}"/>
              </a:ext>
            </a:extLst>
          </p:cNvPr>
          <p:cNvSpPr>
            <a:spLocks noGrp="1"/>
          </p:cNvSpPr>
          <p:nvPr>
            <p:ph type="title"/>
          </p:nvPr>
        </p:nvSpPr>
        <p:spPr>
          <a:xfrm>
            <a:off x="838200" y="365126"/>
            <a:ext cx="10515600" cy="987685"/>
          </a:xfrm>
        </p:spPr>
        <p:txBody>
          <a:bodyPr>
            <a:normAutofit fontScale="90000"/>
          </a:bodyPr>
          <a:lstStyle/>
          <a:p>
            <a:r>
              <a:rPr lang="en-US" sz="4000" dirty="0"/>
              <a:t>Manhattan Map - Neighborhoods and Cluster of Venues</a:t>
            </a:r>
            <a:endParaRPr lang="en-US" dirty="0"/>
          </a:p>
        </p:txBody>
      </p:sp>
      <p:pic>
        <p:nvPicPr>
          <p:cNvPr id="4" name="Content Placeholder 3">
            <a:extLst>
              <a:ext uri="{FF2B5EF4-FFF2-40B4-BE49-F238E27FC236}">
                <a16:creationId xmlns:a16="http://schemas.microsoft.com/office/drawing/2014/main" id="{6B2527E2-E559-9F4F-9D58-2AF56296D7E1}"/>
              </a:ext>
            </a:extLst>
          </p:cNvPr>
          <p:cNvPicPr>
            <a:picLocks noGrp="1" noChangeAspect="1"/>
          </p:cNvPicPr>
          <p:nvPr>
            <p:ph idx="1"/>
          </p:nvPr>
        </p:nvPicPr>
        <p:blipFill>
          <a:blip r:embed="rId2"/>
          <a:stretch>
            <a:fillRect/>
          </a:stretch>
        </p:blipFill>
        <p:spPr>
          <a:xfrm>
            <a:off x="1352811" y="1298535"/>
            <a:ext cx="9319363" cy="4475964"/>
          </a:xfrm>
          <a:prstGeom prst="rect">
            <a:avLst/>
          </a:prstGeom>
        </p:spPr>
      </p:pic>
    </p:spTree>
    <p:extLst>
      <p:ext uri="{BB962C8B-B14F-4D97-AF65-F5344CB8AC3E}">
        <p14:creationId xmlns:p14="http://schemas.microsoft.com/office/powerpoint/2010/main" val="101234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4A63-8923-0944-B8A4-71033BF60536}"/>
              </a:ext>
            </a:extLst>
          </p:cNvPr>
          <p:cNvSpPr>
            <a:spLocks noGrp="1"/>
          </p:cNvSpPr>
          <p:nvPr>
            <p:ph type="title"/>
          </p:nvPr>
        </p:nvSpPr>
        <p:spPr/>
        <p:txBody>
          <a:bodyPr/>
          <a:lstStyle/>
          <a:p>
            <a:r>
              <a:rPr lang="en-US" dirty="0"/>
              <a:t>Manhattan Geodata latitude longitude</a:t>
            </a:r>
          </a:p>
        </p:txBody>
      </p:sp>
      <p:pic>
        <p:nvPicPr>
          <p:cNvPr id="4" name="Content Placeholder 3">
            <a:extLst>
              <a:ext uri="{FF2B5EF4-FFF2-40B4-BE49-F238E27FC236}">
                <a16:creationId xmlns:a16="http://schemas.microsoft.com/office/drawing/2014/main" id="{9532ABC0-D41F-CF43-B182-67AE4595681E}"/>
              </a:ext>
            </a:extLst>
          </p:cNvPr>
          <p:cNvPicPr>
            <a:picLocks noGrp="1" noChangeAspect="1"/>
          </p:cNvPicPr>
          <p:nvPr>
            <p:ph idx="1"/>
          </p:nvPr>
        </p:nvPicPr>
        <p:blipFill>
          <a:blip r:embed="rId2"/>
          <a:stretch>
            <a:fillRect/>
          </a:stretch>
        </p:blipFill>
        <p:spPr>
          <a:xfrm>
            <a:off x="1515649" y="1390273"/>
            <a:ext cx="8292230" cy="4109621"/>
          </a:xfrm>
          <a:prstGeom prst="rect">
            <a:avLst/>
          </a:prstGeom>
        </p:spPr>
      </p:pic>
    </p:spTree>
    <p:extLst>
      <p:ext uri="{BB962C8B-B14F-4D97-AF65-F5344CB8AC3E}">
        <p14:creationId xmlns:p14="http://schemas.microsoft.com/office/powerpoint/2010/main" val="376874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711C-2A6D-A64F-A6FF-7D069B3C6458}"/>
              </a:ext>
            </a:extLst>
          </p:cNvPr>
          <p:cNvSpPr>
            <a:spLocks noGrp="1"/>
          </p:cNvSpPr>
          <p:nvPr>
            <p:ph type="title"/>
          </p:nvPr>
        </p:nvSpPr>
        <p:spPr/>
        <p:txBody>
          <a:bodyPr/>
          <a:lstStyle/>
          <a:p>
            <a:r>
              <a:rPr lang="en-US" dirty="0"/>
              <a:t>Manhattan rental statistics</a:t>
            </a:r>
          </a:p>
        </p:txBody>
      </p:sp>
      <p:pic>
        <p:nvPicPr>
          <p:cNvPr id="7" name="Picture 6">
            <a:extLst>
              <a:ext uri="{FF2B5EF4-FFF2-40B4-BE49-F238E27FC236}">
                <a16:creationId xmlns:a16="http://schemas.microsoft.com/office/drawing/2014/main" id="{7C49606B-2512-6D46-843F-DA9B89D42EC4}"/>
              </a:ext>
            </a:extLst>
          </p:cNvPr>
          <p:cNvPicPr>
            <a:picLocks noChangeAspect="1"/>
          </p:cNvPicPr>
          <p:nvPr/>
        </p:nvPicPr>
        <p:blipFill>
          <a:blip r:embed="rId2"/>
          <a:stretch>
            <a:fillRect/>
          </a:stretch>
        </p:blipFill>
        <p:spPr>
          <a:xfrm>
            <a:off x="234353" y="2261393"/>
            <a:ext cx="4212387" cy="3700995"/>
          </a:xfrm>
          <a:prstGeom prst="rect">
            <a:avLst/>
          </a:prstGeom>
        </p:spPr>
      </p:pic>
      <p:pic>
        <p:nvPicPr>
          <p:cNvPr id="12" name="Content Placeholder 11">
            <a:extLst>
              <a:ext uri="{FF2B5EF4-FFF2-40B4-BE49-F238E27FC236}">
                <a16:creationId xmlns:a16="http://schemas.microsoft.com/office/drawing/2014/main" id="{00195961-9BC2-F54F-BDD8-AF2024DC4713}"/>
              </a:ext>
            </a:extLst>
          </p:cNvPr>
          <p:cNvPicPr>
            <a:picLocks noGrp="1" noChangeAspect="1"/>
          </p:cNvPicPr>
          <p:nvPr>
            <p:ph idx="1"/>
          </p:nvPr>
        </p:nvPicPr>
        <p:blipFill>
          <a:blip r:embed="rId3"/>
          <a:stretch>
            <a:fillRect/>
          </a:stretch>
        </p:blipFill>
        <p:spPr>
          <a:xfrm>
            <a:off x="3832201" y="2261393"/>
            <a:ext cx="3653578" cy="3700996"/>
          </a:xfrm>
          <a:prstGeom prst="rect">
            <a:avLst/>
          </a:prstGeom>
        </p:spPr>
      </p:pic>
      <p:pic>
        <p:nvPicPr>
          <p:cNvPr id="13" name="Picture 12">
            <a:extLst>
              <a:ext uri="{FF2B5EF4-FFF2-40B4-BE49-F238E27FC236}">
                <a16:creationId xmlns:a16="http://schemas.microsoft.com/office/drawing/2014/main" id="{253730A8-9175-A94E-8B09-7BCC61B6BE6D}"/>
              </a:ext>
            </a:extLst>
          </p:cNvPr>
          <p:cNvPicPr>
            <a:picLocks noChangeAspect="1"/>
          </p:cNvPicPr>
          <p:nvPr/>
        </p:nvPicPr>
        <p:blipFill>
          <a:blip r:embed="rId4"/>
          <a:stretch>
            <a:fillRect/>
          </a:stretch>
        </p:blipFill>
        <p:spPr>
          <a:xfrm>
            <a:off x="7485779" y="2261393"/>
            <a:ext cx="4222449" cy="3700996"/>
          </a:xfrm>
          <a:prstGeom prst="rect">
            <a:avLst/>
          </a:prstGeom>
        </p:spPr>
      </p:pic>
    </p:spTree>
    <p:extLst>
      <p:ext uri="{BB962C8B-B14F-4D97-AF65-F5344CB8AC3E}">
        <p14:creationId xmlns:p14="http://schemas.microsoft.com/office/powerpoint/2010/main" val="346300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4738-F004-1442-A886-84F1F55DC28B}"/>
              </a:ext>
            </a:extLst>
          </p:cNvPr>
          <p:cNvSpPr>
            <a:spLocks noGrp="1"/>
          </p:cNvSpPr>
          <p:nvPr>
            <p:ph type="title"/>
          </p:nvPr>
        </p:nvSpPr>
        <p:spPr/>
        <p:txBody>
          <a:bodyPr/>
          <a:lstStyle/>
          <a:p>
            <a:r>
              <a:rPr lang="en-US" dirty="0"/>
              <a:t>Manhattan venues of cluster (3)</a:t>
            </a:r>
          </a:p>
        </p:txBody>
      </p:sp>
      <p:pic>
        <p:nvPicPr>
          <p:cNvPr id="4" name="Content Placeholder 3">
            <a:extLst>
              <a:ext uri="{FF2B5EF4-FFF2-40B4-BE49-F238E27FC236}">
                <a16:creationId xmlns:a16="http://schemas.microsoft.com/office/drawing/2014/main" id="{7E14567C-727A-9E4B-914E-D759BDB4F0B4}"/>
              </a:ext>
            </a:extLst>
          </p:cNvPr>
          <p:cNvPicPr>
            <a:picLocks noGrp="1" noChangeAspect="1"/>
          </p:cNvPicPr>
          <p:nvPr>
            <p:ph idx="1"/>
          </p:nvPr>
        </p:nvPicPr>
        <p:blipFill>
          <a:blip r:embed="rId2"/>
          <a:stretch>
            <a:fillRect/>
          </a:stretch>
        </p:blipFill>
        <p:spPr>
          <a:xfrm>
            <a:off x="838199" y="1690688"/>
            <a:ext cx="10515599" cy="4037806"/>
          </a:xfrm>
          <a:prstGeom prst="rect">
            <a:avLst/>
          </a:prstGeom>
        </p:spPr>
      </p:pic>
    </p:spTree>
    <p:extLst>
      <p:ext uri="{BB962C8B-B14F-4D97-AF65-F5344CB8AC3E}">
        <p14:creationId xmlns:p14="http://schemas.microsoft.com/office/powerpoint/2010/main" val="1269497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609</Words>
  <Application>Microsoft Macintosh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Content</vt:lpstr>
      <vt:lpstr>PowerPoint Presentation</vt:lpstr>
      <vt:lpstr>PowerPoint Presentation</vt:lpstr>
      <vt:lpstr>3. Execution and Result/output</vt:lpstr>
      <vt:lpstr>Manhattan Map - Neighborhoods and Cluster of Venues</vt:lpstr>
      <vt:lpstr>Manhattan Geodata latitude longitude</vt:lpstr>
      <vt:lpstr>Manhattan rental statistics</vt:lpstr>
      <vt:lpstr>Manhattan venues of cluster (3)</vt:lpstr>
      <vt:lpstr>Manhattan Apartment for rent with venues cluster </vt:lpstr>
      <vt:lpstr>Manhattan metro station &amp; rental  apartments</vt:lpstr>
      <vt:lpstr> Selected Apartment on one map shows  all information Apartments address, price, neighborhood, cluster of venues and metro station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 Kumar</dc:creator>
  <cp:lastModifiedBy>Tarun Kumar</cp:lastModifiedBy>
  <cp:revision>9</cp:revision>
  <cp:lastPrinted>2019-08-25T08:13:38Z</cp:lastPrinted>
  <dcterms:created xsi:type="dcterms:W3CDTF">2019-08-25T06:57:08Z</dcterms:created>
  <dcterms:modified xsi:type="dcterms:W3CDTF">2019-08-25T08:14:09Z</dcterms:modified>
</cp:coreProperties>
</file>